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9" r:id="rId4"/>
    <p:sldId id="268" r:id="rId5"/>
    <p:sldId id="271" r:id="rId6"/>
    <p:sldId id="270" r:id="rId7"/>
    <p:sldId id="260" r:id="rId8"/>
    <p:sldId id="257" r:id="rId9"/>
    <p:sldId id="261" r:id="rId10"/>
    <p:sldId id="262" r:id="rId11"/>
    <p:sldId id="263" r:id="rId12"/>
    <p:sldId id="265" r:id="rId13"/>
    <p:sldId id="267" r:id="rId14"/>
    <p:sldId id="266" r:id="rId15"/>
    <p:sldId id="273" r:id="rId16"/>
    <p:sldId id="275" r:id="rId17"/>
    <p:sldId id="276" r:id="rId18"/>
    <p:sldId id="277" r:id="rId19"/>
    <p:sldId id="274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5"/>
    <p:restoredTop sz="66803"/>
  </p:normalViewPr>
  <p:slideViewPr>
    <p:cSldViewPr snapToGrid="0">
      <p:cViewPr varScale="1">
        <p:scale>
          <a:sx n="83" d="100"/>
          <a:sy n="83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06B65-4D61-CA48-AFD3-BD0FCFB4EA3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1B776-09A7-974B-95B1-5BC35562E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We keep alternating between predicting the clean data, and projecting it back to a lower noise level until we get the clean sample.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1B776-09A7-974B-95B1-5BC35562E1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7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E8E8E8"/>
                </a:solidFill>
                <a:effectLst/>
                <a:latin typeface="Roboto" panose="020F0502020204030204" pitchFamily="34" charset="0"/>
              </a:rPr>
              <a:t>where </a:t>
            </a:r>
            <a:r>
              <a:rPr lang="en-CA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 is an </a:t>
            </a:r>
            <a:r>
              <a:rPr lang="en-CA" b="0" i="1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infinitesimal Gaussian</a:t>
            </a:r>
            <a:r>
              <a:rPr lang="en-CA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 (formally, a Brownian motion).</a:t>
            </a:r>
            <a:r>
              <a:rPr lang="en-CA" b="0" i="0" dirty="0" err="1">
                <a:effectLst/>
                <a:latin typeface="KaTeX_Main"/>
              </a:rPr>
              <a:t>ft</a:t>
            </a:r>
            <a:r>
              <a:rPr lang="en-CA" b="0" i="1" dirty="0" err="1">
                <a:effectLst/>
                <a:latin typeface="KaTeX_Math"/>
              </a:rPr>
              <a:t>ft</a:t>
            </a:r>
            <a:r>
              <a:rPr lang="en-CA" b="0" i="0" dirty="0">
                <a:effectLst/>
                <a:latin typeface="KaTeX_Main"/>
              </a:rPr>
              <a:t>​</a:t>
            </a:r>
            <a:r>
              <a:rPr lang="en-CA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CA" b="0" i="0" dirty="0" err="1">
                <a:effectLst/>
                <a:latin typeface="KaTeX_Main"/>
              </a:rPr>
              <a:t>gt</a:t>
            </a:r>
            <a:r>
              <a:rPr lang="en-CA" b="0" i="1" dirty="0" err="1">
                <a:effectLst/>
                <a:latin typeface="KaTeX_Math"/>
              </a:rPr>
              <a:t>gt</a:t>
            </a:r>
            <a:r>
              <a:rPr lang="en-CA" b="0" i="0" dirty="0">
                <a:effectLst/>
                <a:latin typeface="KaTeX_Main"/>
              </a:rPr>
              <a:t>​</a:t>
            </a:r>
            <a:r>
              <a:rPr lang="en-CA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 decide the noise schedule.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1B776-09A7-974B-95B1-5BC35562E1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4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effectLst/>
                <a:latin typeface="NimbusRomNo9L"/>
              </a:rPr>
              <a:t>Flow models learn a neural network to estimate the expected value </a:t>
            </a:r>
            <a:r>
              <a:rPr lang="en-CA" sz="1200" dirty="0">
                <a:effectLst/>
                <a:latin typeface="CMMI10"/>
              </a:rPr>
              <a:t>v</a:t>
            </a:r>
            <a:r>
              <a:rPr lang="en-CA" sz="1200" dirty="0">
                <a:effectLst/>
                <a:latin typeface="CMR10"/>
              </a:rPr>
              <a:t> ̄</a:t>
            </a:r>
            <a:r>
              <a:rPr lang="en-CA" sz="1200" dirty="0">
                <a:effectLst/>
                <a:latin typeface="CMMI7"/>
              </a:rPr>
              <a:t>t </a:t>
            </a:r>
            <a:r>
              <a:rPr lang="en-CA" sz="1200" dirty="0">
                <a:effectLst/>
                <a:latin typeface="CMR10"/>
              </a:rPr>
              <a:t>= </a:t>
            </a:r>
            <a:r>
              <a:rPr lang="en-CA" sz="1200" dirty="0">
                <a:effectLst/>
                <a:latin typeface="MSBM10"/>
              </a:rPr>
              <a:t>E</a:t>
            </a:r>
            <a:r>
              <a:rPr lang="en-CA" sz="1200" dirty="0">
                <a:effectLst/>
                <a:latin typeface="CMR10"/>
              </a:rPr>
              <a:t>[</a:t>
            </a:r>
            <a:r>
              <a:rPr lang="en-CA" sz="1200" dirty="0" err="1">
                <a:effectLst/>
                <a:latin typeface="CMMI10"/>
              </a:rPr>
              <a:t>v</a:t>
            </a:r>
            <a:r>
              <a:rPr lang="en-CA" sz="1200" dirty="0" err="1">
                <a:effectLst/>
                <a:latin typeface="CMMI7"/>
              </a:rPr>
              <a:t>t</a:t>
            </a:r>
            <a:r>
              <a:rPr lang="en-CA" sz="1200" dirty="0">
                <a:effectLst/>
                <a:latin typeface="CMMI7"/>
              </a:rPr>
              <a:t> </a:t>
            </a:r>
            <a:r>
              <a:rPr lang="en-CA" sz="1200" dirty="0">
                <a:effectLst/>
                <a:latin typeface="CMSY10"/>
              </a:rPr>
              <a:t>| </a:t>
            </a:r>
            <a:r>
              <a:rPr lang="en-CA" sz="1200" dirty="0" err="1">
                <a:effectLst/>
                <a:latin typeface="CMMI10"/>
              </a:rPr>
              <a:t>x</a:t>
            </a:r>
            <a:r>
              <a:rPr lang="en-CA" sz="1200" dirty="0" err="1">
                <a:effectLst/>
                <a:latin typeface="CMMI7"/>
              </a:rPr>
              <a:t>t</a:t>
            </a:r>
            <a:r>
              <a:rPr lang="en-CA" sz="1200" dirty="0">
                <a:effectLst/>
                <a:latin typeface="CMR10"/>
              </a:rPr>
              <a:t>]</a:t>
            </a:r>
            <a:r>
              <a:rPr lang="en-US" altLang="zh-CN" sz="1200" dirty="0">
                <a:effectLst/>
                <a:latin typeface="CMR10"/>
              </a:rPr>
              <a:t>.</a:t>
            </a:r>
            <a:r>
              <a:rPr lang="zh-CN" altLang="en-US" sz="1200" dirty="0">
                <a:effectLst/>
                <a:latin typeface="CMR10"/>
              </a:rPr>
              <a:t> </a:t>
            </a:r>
            <a:br>
              <a:rPr lang="en-CA" altLang="zh-CN" sz="1200" dirty="0">
                <a:effectLst/>
                <a:latin typeface="CMR10"/>
              </a:rPr>
            </a:br>
            <a:br>
              <a:rPr lang="en-CA" altLang="zh-CN" sz="1200" dirty="0">
                <a:effectLst/>
                <a:latin typeface="CMR10"/>
              </a:rPr>
            </a:br>
            <a:r>
              <a:rPr lang="en-CA" sz="1800" dirty="0">
                <a:effectLst/>
                <a:latin typeface="NimbusRomNo9L"/>
              </a:rPr>
              <a:t>The flow model can be optimized by regressing the empirical velocity of randomly sampled pairings of noise </a:t>
            </a:r>
            <a:r>
              <a:rPr lang="en-CA" sz="1800" dirty="0">
                <a:effectLst/>
                <a:latin typeface="CMMI10"/>
              </a:rPr>
              <a:t>x</a:t>
            </a:r>
            <a:r>
              <a:rPr lang="en-CA" sz="1800" dirty="0">
                <a:effectLst/>
                <a:latin typeface="CMR7"/>
              </a:rPr>
              <a:t>0 </a:t>
            </a:r>
            <a:r>
              <a:rPr lang="en-CA" sz="1800" dirty="0">
                <a:effectLst/>
                <a:latin typeface="NimbusRomNo9L"/>
              </a:rPr>
              <a:t>and data </a:t>
            </a:r>
            <a:r>
              <a:rPr lang="en-CA" sz="1800" dirty="0">
                <a:effectLst/>
                <a:latin typeface="CMMI10"/>
              </a:rPr>
              <a:t>x</a:t>
            </a:r>
            <a:r>
              <a:rPr lang="en-CA" sz="1800" dirty="0">
                <a:effectLst/>
                <a:latin typeface="CMR7"/>
              </a:rPr>
              <a:t>1 </a:t>
            </a:r>
            <a:r>
              <a:rPr lang="en-CA" sz="1800" dirty="0">
                <a:effectLst/>
                <a:latin typeface="NimbusRomNo9L"/>
              </a:rPr>
              <a:t>pairs </a:t>
            </a:r>
            <a:br>
              <a:rPr lang="en-CA" altLang="zh-CN" sz="1200" dirty="0">
                <a:effectLst/>
                <a:latin typeface="CMR10"/>
              </a:rPr>
            </a:br>
            <a:br>
              <a:rPr lang="en-CA" altLang="zh-CN" sz="1200" dirty="0">
                <a:effectLst/>
                <a:latin typeface="CMR10"/>
              </a:rPr>
            </a:br>
            <a:r>
              <a:rPr lang="en-CA" sz="1800" dirty="0">
                <a:effectLst/>
                <a:latin typeface="NimbusRomNo9L"/>
              </a:rPr>
              <a:t>To sample from a flow model, a noise point </a:t>
            </a:r>
            <a:r>
              <a:rPr lang="en-CA" sz="1800" dirty="0">
                <a:effectLst/>
                <a:latin typeface="CMMI10"/>
              </a:rPr>
              <a:t>x</a:t>
            </a:r>
            <a:r>
              <a:rPr lang="en-CA" sz="1800" dirty="0">
                <a:effectLst/>
                <a:latin typeface="CMR7"/>
              </a:rPr>
              <a:t>0 </a:t>
            </a:r>
            <a:r>
              <a:rPr lang="en-CA" sz="1800" dirty="0">
                <a:effectLst/>
                <a:latin typeface="NimbusRomNo9L"/>
              </a:rPr>
              <a:t>is first sampled from the normal distribution. This point is then iteratively updated from </a:t>
            </a:r>
            <a:r>
              <a:rPr lang="en-CA" sz="1800" dirty="0">
                <a:effectLst/>
                <a:latin typeface="CMMI10"/>
              </a:rPr>
              <a:t>x</a:t>
            </a:r>
            <a:r>
              <a:rPr lang="en-CA" sz="1800" dirty="0">
                <a:effectLst/>
                <a:latin typeface="CMR7"/>
              </a:rPr>
              <a:t>0 </a:t>
            </a:r>
            <a:r>
              <a:rPr lang="en-CA" sz="1800" dirty="0">
                <a:effectLst/>
                <a:latin typeface="NimbusRomNo9L"/>
              </a:rPr>
              <a:t>to </a:t>
            </a:r>
            <a:r>
              <a:rPr lang="en-CA" sz="1800" dirty="0">
                <a:effectLst/>
                <a:latin typeface="CMMI10"/>
              </a:rPr>
              <a:t>x</a:t>
            </a:r>
            <a:r>
              <a:rPr lang="en-CA" sz="1800" dirty="0">
                <a:effectLst/>
                <a:latin typeface="CMR7"/>
              </a:rPr>
              <a:t>1 </a:t>
            </a:r>
            <a:r>
              <a:rPr lang="en-CA" sz="1800" dirty="0">
                <a:effectLst/>
                <a:latin typeface="NimbusRomNo9L"/>
              </a:rPr>
              <a:t>following the the </a:t>
            </a:r>
            <a:r>
              <a:rPr lang="en-CA" sz="1800" i="1" dirty="0">
                <a:effectLst/>
                <a:latin typeface="NimbusRomNo9L"/>
              </a:rPr>
              <a:t>denoising ODE </a:t>
            </a:r>
            <a:r>
              <a:rPr lang="en-CA" sz="1800" dirty="0">
                <a:effectLst/>
                <a:latin typeface="NimbusRomNo9L"/>
              </a:rPr>
              <a:t>defined as following the learned flow model </a:t>
            </a:r>
            <a:r>
              <a:rPr lang="en-CA" sz="1800" dirty="0">
                <a:effectLst/>
                <a:latin typeface="CMMI10"/>
              </a:rPr>
              <a:t>v</a:t>
            </a:r>
            <a:r>
              <a:rPr lang="en-CA" sz="1800" dirty="0">
                <a:effectLst/>
                <a:latin typeface="CMR10"/>
              </a:rPr>
              <a:t> ̄</a:t>
            </a:r>
            <a:r>
              <a:rPr lang="el-GR" sz="1800" dirty="0">
                <a:effectLst/>
                <a:latin typeface="CMMI7"/>
              </a:rPr>
              <a:t>θ </a:t>
            </a:r>
            <a:r>
              <a:rPr lang="el-GR" sz="1800" dirty="0">
                <a:effectLst/>
                <a:latin typeface="CMR10"/>
              </a:rPr>
              <a:t>(</a:t>
            </a:r>
            <a:r>
              <a:rPr lang="en-CA" sz="1800" dirty="0" err="1">
                <a:effectLst/>
                <a:latin typeface="CMMI10"/>
              </a:rPr>
              <a:t>x</a:t>
            </a:r>
            <a:r>
              <a:rPr lang="en-CA" sz="1800" dirty="0" err="1">
                <a:effectLst/>
                <a:latin typeface="CMMI7"/>
              </a:rPr>
              <a:t>t</a:t>
            </a:r>
            <a:r>
              <a:rPr lang="en-CA" sz="1800" dirty="0">
                <a:effectLst/>
                <a:latin typeface="CMMI7"/>
              </a:rPr>
              <a:t> </a:t>
            </a:r>
            <a:r>
              <a:rPr lang="en-CA" sz="1800" dirty="0">
                <a:effectLst/>
                <a:latin typeface="CMMI10"/>
              </a:rPr>
              <a:t>, t</a:t>
            </a:r>
            <a:r>
              <a:rPr lang="en-CA" sz="1800" dirty="0">
                <a:effectLst/>
                <a:latin typeface="CMR10"/>
              </a:rPr>
              <a:t>)</a:t>
            </a:r>
            <a:r>
              <a:rPr lang="en-CA" sz="1800" dirty="0">
                <a:effectLst/>
                <a:latin typeface="NimbusRomNo9L"/>
              </a:rPr>
              <a:t>. In practice, this process is approximated using Euler sampling over small discrete time intervals. 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1B776-09A7-974B-95B1-5BC35562E1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7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NimbusRomNo9L"/>
              </a:rPr>
              <a:t>Training paths are created by randomly pairing data and noise. Note that the paths overlap; there is inherent uncertainty about the direction </a:t>
            </a:r>
            <a:r>
              <a:rPr lang="en-CA" sz="1800" dirty="0" err="1">
                <a:effectLst/>
                <a:latin typeface="CMMI10"/>
              </a:rPr>
              <a:t>v</a:t>
            </a:r>
            <a:r>
              <a:rPr lang="en-CA" sz="1800" dirty="0" err="1">
                <a:effectLst/>
                <a:latin typeface="CMMI7"/>
              </a:rPr>
              <a:t>t</a:t>
            </a:r>
            <a:r>
              <a:rPr lang="en-CA" sz="1800" dirty="0">
                <a:effectLst/>
                <a:latin typeface="CMMI7"/>
              </a:rPr>
              <a:t> </a:t>
            </a:r>
            <a:r>
              <a:rPr lang="en-CA" sz="1800" dirty="0">
                <a:effectLst/>
                <a:latin typeface="NimbusRomNo9L"/>
              </a:rPr>
              <a:t>to the data point 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1B776-09A7-974B-95B1-5BC35562E1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7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NimbusRomNo9L"/>
              </a:rPr>
              <a:t>In practice, we split the batch into a fraction that is trained with </a:t>
            </a:r>
            <a:r>
              <a:rPr lang="en-CA" sz="1800" dirty="0">
                <a:effectLst/>
                <a:latin typeface="CMMI10"/>
              </a:rPr>
              <a:t>d </a:t>
            </a:r>
            <a:r>
              <a:rPr lang="en-CA" sz="1800" dirty="0">
                <a:effectLst/>
                <a:latin typeface="CMR10"/>
              </a:rPr>
              <a:t>= 0 </a:t>
            </a:r>
            <a:r>
              <a:rPr lang="en-CA" sz="1800" dirty="0">
                <a:effectLst/>
                <a:latin typeface="NimbusRomNo9L"/>
              </a:rPr>
              <a:t>and another fraction with randomly sampled </a:t>
            </a:r>
            <a:r>
              <a:rPr lang="en-CA" sz="1800" dirty="0">
                <a:effectLst/>
                <a:latin typeface="CMMI10"/>
              </a:rPr>
              <a:t>d &gt; </a:t>
            </a:r>
            <a:r>
              <a:rPr lang="en-CA" sz="1800" dirty="0">
                <a:effectLst/>
                <a:latin typeface="CMR10"/>
              </a:rPr>
              <a:t>0 </a:t>
            </a:r>
            <a:r>
              <a:rPr lang="en-CA" sz="1800" dirty="0">
                <a:effectLst/>
                <a:latin typeface="NimbusRomNo9L"/>
              </a:rPr>
              <a:t>targets. 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1B776-09A7-974B-95B1-5BC35562E1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23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1B776-09A7-974B-95B1-5BC35562E1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FE2-0F09-1BB9-BC54-3FAB1962F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4AC2B-0E1E-379A-0572-86A7E953A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8CD6A-20EC-FCBA-94C4-3F84FB84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91A21-BF15-D9E4-5B58-34B6A39E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62997-446A-2B0F-AA99-125D0E39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A978-CBA8-481A-9A5B-A2284B57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07C97-89B6-31D3-44B8-7C6387999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B7C7B-1613-FFC1-C845-B18E6F2C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B600F-CC72-7088-0D63-27B2785C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729D-A5BE-FFC8-AB9C-57F43B54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26D36-5588-4206-25A6-BBB3CB9B2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5E4E2-721B-CAA4-4801-5A7DD6969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7AF3-3904-97A5-59FE-513C25B6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BC8BC-53D9-02BA-FDBF-859D6073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40544-B3A6-4941-9EA2-E0A2E9C0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8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189F-B7EB-C413-0DD6-287D3043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EDFCA-F590-BA52-4003-D245FA2EE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0C2E5-C9AA-8A8E-A30B-ED7DD265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27272-FF8C-EA79-B507-7AA32BF9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B488B-3D2B-8D6A-C927-27C79E43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8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CCB8-DFAA-110D-7320-18980A8A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38628-65E6-91F4-540A-382CFC70D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67F6E-7FD9-8B88-A54D-DFB7C4DA4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E08C-E793-6E3C-E5F0-407D057D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66F80-691A-1F2F-BC8D-9C61F3AE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3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5EAC-47E9-C98A-9ADA-C9976732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7511F-D71B-D4C4-0066-2361D2523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050BD-784A-E19E-7638-1DA1A68C0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970C4-024C-26AB-6592-8E1F9B37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7EE98-A8DF-BEE9-14F0-7FBFA58A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4159D-D680-8366-5AD2-FF2EB424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8E48-E415-08C8-8CB5-AACDB496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E3628-3AC2-206B-D3C9-FBD64127D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F709B-AAA1-62A8-BE21-1357D56A1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26031-46E0-7DC2-123E-2447EF73E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81989-B35E-66E2-D90D-150EF0EB2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06419-83E0-83F3-6537-8B3644D0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5D6275-1B76-A8FF-ECC6-10FAEA09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208AD-72F4-EDB2-B403-2C1B7DD1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7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B174-2601-7F2E-BBCF-C62945EB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C5D42-5DDE-C2DE-C596-D9B892F5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51413-5450-BEF3-C8A2-8A01FF985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98732-E510-24FA-FAFC-FFF0228E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0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264E0-7C8E-2481-103C-20A7E95E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D848B-B252-E2CF-3A97-1B6E6FD6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850EC-83A3-3504-9EB7-267F640A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5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0B13-6443-BF5B-2526-D4FE65E5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7EE8-FD19-8A0E-BB96-4870090E2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F08A4-1789-11CD-AFED-33F7E663F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CE99A-E3FF-B586-D814-8D67EECD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CE7A2-9CB2-E722-13B7-90D9254F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CF16D-2663-EE9B-1CE5-19C3306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69D4-B513-CBBB-C488-368FA78D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0D012-F588-5EBB-E638-C778013B0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2FF2C-63AC-2935-FC93-9F18076E2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1F200-F8B8-3ECD-8FDE-3875EE56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2AD26-9B0D-3F6B-FF3B-92253822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142BF-16C6-7720-1209-B739E9D2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9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7E13C-4320-CAE3-CE94-BDD6A996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6A8E0-6BF0-05EA-14C4-0A8A38781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59056-A039-5DF5-6942-BC2F7AEAB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65193-8078-2442-86D9-090ECCDCE1CE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B85C-6C0E-7E59-F00F-C3FB3C8A8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9C993-4457-F0B4-80C3-C548C21B4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BF48E-03ED-4C43-82C2-BF17483D4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mqCMwuM2Q" TargetMode="External"/><Relationship Id="rId2" Type="http://schemas.openxmlformats.org/officeDocument/2006/relationships/hyperlink" Target="https://diffusionflow.github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0FE0-1DF2-3D76-9C3F-D0769A64B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One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Step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Diffusion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via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4E303-90C5-DEBE-2486-2D4AAD46F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ptos" panose="020B0004020202020204" pitchFamily="34" charset="0"/>
              </a:rPr>
              <a:t>Kevin Frans</a:t>
            </a:r>
            <a:r>
              <a:rPr lang="en-US" altLang="zh-CN" dirty="0">
                <a:latin typeface="Aptos" panose="020B0004020202020204" pitchFamily="34" charset="0"/>
              </a:rPr>
              <a:t>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CA" altLang="zh-CN" dirty="0" err="1">
                <a:latin typeface="Aptos" panose="020B0004020202020204" pitchFamily="34" charset="0"/>
              </a:rPr>
              <a:t>Danijar</a:t>
            </a:r>
            <a:r>
              <a:rPr lang="en-CA" altLang="zh-CN" dirty="0">
                <a:latin typeface="Aptos" panose="020B0004020202020204" pitchFamily="34" charset="0"/>
              </a:rPr>
              <a:t> Hafner</a:t>
            </a:r>
            <a:r>
              <a:rPr lang="en-US" altLang="zh-CN" dirty="0">
                <a:latin typeface="Aptos" panose="020B0004020202020204" pitchFamily="34" charset="0"/>
              </a:rPr>
              <a:t>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CA" altLang="zh-CN" dirty="0">
                <a:latin typeface="Aptos" panose="020B0004020202020204" pitchFamily="34" charset="0"/>
              </a:rPr>
              <a:t>Sergey Levine</a:t>
            </a:r>
            <a:r>
              <a:rPr lang="en-US" altLang="zh-CN" dirty="0">
                <a:latin typeface="Aptos" panose="020B0004020202020204" pitchFamily="34" charset="0"/>
              </a:rPr>
              <a:t>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CA" altLang="zh-CN" dirty="0">
                <a:latin typeface="Aptos" panose="020B0004020202020204" pitchFamily="34" charset="0"/>
              </a:rPr>
              <a:t>Pieter </a:t>
            </a:r>
            <a:r>
              <a:rPr lang="en-CA" altLang="zh-CN" dirty="0" err="1">
                <a:latin typeface="Aptos" panose="020B0004020202020204" pitchFamily="34" charset="0"/>
              </a:rPr>
              <a:t>Abbeel</a:t>
            </a:r>
            <a:r>
              <a:rPr lang="en-CA" altLang="zh-CN" dirty="0">
                <a:latin typeface="Aptos" panose="020B0004020202020204" pitchFamily="34" charset="0"/>
              </a:rPr>
              <a:t> </a:t>
            </a:r>
          </a:p>
          <a:p>
            <a:r>
              <a:rPr lang="en-CA" altLang="zh-CN" dirty="0">
                <a:latin typeface="Aptos" panose="020B0004020202020204" pitchFamily="34" charset="0"/>
              </a:rPr>
              <a:t>UC Berkeley </a:t>
            </a:r>
          </a:p>
          <a:p>
            <a:r>
              <a:rPr lang="en-US" altLang="zh-CN" dirty="0">
                <a:latin typeface="Aptos" panose="020B0004020202020204" pitchFamily="34" charset="0"/>
              </a:rPr>
              <a:t>ICLR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2025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Oral</a:t>
            </a:r>
            <a:endParaRPr lang="en-CA" altLang="zh-CN" dirty="0">
              <a:latin typeface="Aptos" panose="020B0004020202020204" pitchFamily="34" charset="0"/>
            </a:endParaRPr>
          </a:p>
          <a:p>
            <a:r>
              <a:rPr lang="en-US" altLang="zh-CN" dirty="0">
                <a:latin typeface="Aptos" panose="020B0004020202020204" pitchFamily="34" charset="0"/>
              </a:rPr>
              <a:t>Presenter: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Yilin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Wang</a:t>
            </a:r>
            <a:r>
              <a:rPr lang="zh-CN" altLang="en-US" dirty="0">
                <a:latin typeface="Aptos" panose="020B0004020202020204" pitchFamily="34" charset="0"/>
              </a:rPr>
              <a:t>  </a:t>
            </a:r>
            <a:r>
              <a:rPr lang="en-US" altLang="zh-CN" dirty="0">
                <a:latin typeface="Aptos" panose="020B0004020202020204" pitchFamily="34" charset="0"/>
              </a:rPr>
              <a:t>25/02/11</a:t>
            </a:r>
            <a:endParaRPr lang="en-CA" altLang="zh-CN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0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Generalization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of flow-matching models to larger step sizes: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shortcut models additionally learn to make larger jumps. </a:t>
            </a:r>
          </a:p>
          <a:p>
            <a:r>
              <a:rPr lang="en-US" altLang="zh-CN" dirty="0">
                <a:latin typeface="Aptos" panose="020B0004020202020204" pitchFamily="34" charset="0"/>
              </a:rPr>
              <a:t>At d → 0, the shortcut is equivalent to the flow. </a:t>
            </a:r>
          </a:p>
          <a:p>
            <a:r>
              <a:rPr lang="en-US" altLang="zh-CN" b="1" dirty="0">
                <a:latin typeface="Aptos" panose="020B0004020202020204" pitchFamily="34" charset="0"/>
              </a:rPr>
              <a:t>Self-consistency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property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One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step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equals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two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consecutive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steps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of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half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size</a:t>
            </a: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E3906-8ADF-675B-E7C0-AF2B08A5D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3" r="2041"/>
          <a:stretch/>
        </p:blipFill>
        <p:spPr>
          <a:xfrm>
            <a:off x="964615" y="4136836"/>
            <a:ext cx="8811152" cy="2724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AEAA4-BAD1-3128-1BFC-E45EBCF1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77" y="3221434"/>
            <a:ext cx="4358302" cy="4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43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Objective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consistent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noise-data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mapping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when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queried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under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any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sequence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of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step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sizes,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including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directly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in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a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single</a:t>
            </a:r>
            <a:r>
              <a:rPr lang="zh-CN" altLang="en-US" b="1" i="1" dirty="0">
                <a:latin typeface="Aptos" panose="020B0004020202020204" pitchFamily="34" charset="0"/>
              </a:rPr>
              <a:t> </a:t>
            </a:r>
            <a:r>
              <a:rPr lang="en-US" altLang="zh-CN" b="1" i="1" dirty="0">
                <a:latin typeface="Aptos" panose="020B0004020202020204" pitchFamily="34" charset="0"/>
              </a:rPr>
              <a:t>step</a:t>
            </a:r>
            <a:r>
              <a:rPr lang="en-US" altLang="zh-CN" dirty="0">
                <a:latin typeface="Aptos" panose="020B0004020202020204" pitchFamily="34" charset="0"/>
              </a:rPr>
              <a:t>.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Flow-matching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term:</a:t>
            </a:r>
            <a:r>
              <a:rPr lang="zh-CN" altLang="en-US" dirty="0">
                <a:latin typeface="Aptos" panose="020B0004020202020204" pitchFamily="34" charset="0"/>
              </a:rPr>
              <a:t>  </a:t>
            </a:r>
            <a:endParaRPr lang="en-CA" altLang="zh-CN" dirty="0">
              <a:latin typeface="Aptos" panose="020B0004020202020204" pitchFamily="34" charset="0"/>
            </a:endParaRPr>
          </a:p>
          <a:p>
            <a:pPr marL="914400" lvl="2" indent="0">
              <a:buNone/>
            </a:pPr>
            <a:r>
              <a:rPr lang="en-CA" altLang="zh-CN" dirty="0">
                <a:latin typeface="Aptos" panose="020B0004020202020204" pitchFamily="34" charset="0"/>
              </a:rPr>
              <a:t>grounds the shortcut model at small step size to match empirical velocity samples 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Self-consistency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term: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endParaRPr lang="en-CA" altLang="zh-CN" dirty="0">
              <a:latin typeface="Aptos" panose="020B0004020202020204" pitchFamily="34" charset="0"/>
            </a:endParaRPr>
          </a:p>
          <a:p>
            <a:pPr marL="914400" lvl="2" indent="0">
              <a:buNone/>
            </a:pPr>
            <a:r>
              <a:rPr lang="en-US" altLang="zh-CN" dirty="0">
                <a:latin typeface="Aptos" panose="020B0004020202020204" pitchFamily="34" charset="0"/>
              </a:rPr>
              <a:t>appropriate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targets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for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larger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step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sizes</a:t>
            </a:r>
            <a:endParaRPr lang="en-CA" altLang="zh-CN" dirty="0">
              <a:latin typeface="Aptos" panose="020B0004020202020204" pitchFamily="34" charset="0"/>
            </a:endParaRPr>
          </a:p>
          <a:p>
            <a:pPr lvl="1"/>
            <a:endParaRPr lang="en-CA" altLang="zh-CN" dirty="0">
              <a:latin typeface="Aptos" panose="020B0004020202020204" pitchFamily="34" charset="0"/>
            </a:endParaRP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1560B-783C-32E6-D326-0EB244D5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8" y="4662361"/>
            <a:ext cx="11244780" cy="15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Algorithm</a:t>
            </a: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DFB1C-1788-7A6D-4B99-E7B8FD78C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45" y="2580848"/>
            <a:ext cx="8115228" cy="34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6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Training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Details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Regressing onto empirical samples 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Enforcing self-consistency 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Joint optimization 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Guidance 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Exponential moving average weights 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Weight decay 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Discrete time sampling 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41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Experiments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How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compare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prior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one-step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generation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methods?</a:t>
            </a: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A1680-916F-58CD-2158-0C14C6F53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57" y="3260387"/>
            <a:ext cx="8314485" cy="35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1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Experiments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What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behavior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of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when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images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are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generated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varying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inference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budgets?</a:t>
            </a: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15F2C-49F2-80FA-4195-39624910C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7" r="54238"/>
          <a:stretch/>
        </p:blipFill>
        <p:spPr>
          <a:xfrm>
            <a:off x="376149" y="2917555"/>
            <a:ext cx="4800285" cy="339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B892E-BFA3-F1A4-B831-9ED9387F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730" y="2917556"/>
            <a:ext cx="6454270" cy="33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8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Experiments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How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does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performance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increase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scale?</a:t>
            </a: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5CCF5-0051-D717-3069-56B770A9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87" y="2332583"/>
            <a:ext cx="8393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Experiments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Can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give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us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 err="1">
                <a:latin typeface="Aptos" panose="020B0004020202020204" pitchFamily="34" charset="0"/>
              </a:rPr>
              <a:t>interpolatable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latent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space?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A pair of noise points (x0, x10) are sampled, then interpolated in a variance-preserving manner: </a:t>
            </a:r>
          </a:p>
          <a:p>
            <a:pPr marL="457200" lvl="1" indent="0">
              <a:buNone/>
            </a:pPr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64AF8-1DBD-BF7A-FA11-96A62709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51" y="3526080"/>
            <a:ext cx="9585268" cy="2836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73C71-1447-4AC6-525E-FBB4D75F4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01" y="3044936"/>
            <a:ext cx="2880439" cy="6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Experiments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In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non-image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domain?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0BDBB-EBF3-65A8-4557-653DB07A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02" y="2507496"/>
            <a:ext cx="9124742" cy="36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5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3527-CFCF-A84A-C8CE-1ECA1F46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Key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Takeaways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8E95F-81FB-4E83-D199-2ED7F94D6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The key idea behind shortcut models is to learn </a:t>
            </a:r>
            <a:r>
              <a:rPr lang="en-US" b="1" dirty="0">
                <a:latin typeface="Aptos" panose="020B0004020202020204" pitchFamily="34" charset="0"/>
              </a:rPr>
              <a:t>a step-size conditioned model that is grounded to the data at a small step-size</a:t>
            </a:r>
            <a:r>
              <a:rPr lang="en-US" dirty="0">
                <a:latin typeface="Aptos" panose="020B0004020202020204" pitchFamily="34" charset="0"/>
              </a:rPr>
              <a:t>, and trained via </a:t>
            </a:r>
            <a:r>
              <a:rPr lang="en-US" b="1" dirty="0">
                <a:latin typeface="Aptos" panose="020B0004020202020204" pitchFamily="34" charset="0"/>
              </a:rPr>
              <a:t>self-bootstrapping</a:t>
            </a:r>
            <a:r>
              <a:rPr lang="en-US" dirty="0">
                <a:latin typeface="Aptos" panose="020B0004020202020204" pitchFamily="34" charset="0"/>
              </a:rPr>
              <a:t> at larger step-sizes. </a:t>
            </a:r>
          </a:p>
          <a:p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dirty="0">
                <a:latin typeface="Aptos" panose="020B0004020202020204" pitchFamily="34" charset="0"/>
              </a:rPr>
              <a:t>simple recipe that requires no scheduling and can be trained end-to-end in a single run. </a:t>
            </a:r>
          </a:p>
          <a:p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distillation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strategy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that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requires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separate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pretraining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altLang="zh-CN" dirty="0">
                <a:latin typeface="Aptos" panose="020B0004020202020204" pitchFamily="34" charset="0"/>
              </a:rPr>
              <a:t>Best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practice: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Standard diffusion model practice should be followed 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A non-zero weight decay is highly recommended. 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EMA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parameters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CA" altLang="zh-CN" dirty="0">
                <a:latin typeface="Aptos" panose="020B0004020202020204" pitchFamily="34" charset="0"/>
              </a:rPr>
              <a:t>provides a consistent improvement </a:t>
            </a:r>
          </a:p>
          <a:p>
            <a:pPr lvl="1"/>
            <a:endParaRPr lang="en-US" dirty="0">
              <a:latin typeface="Aptos" panose="020B0004020202020204" pitchFamily="34" charset="0"/>
            </a:endParaRPr>
          </a:p>
          <a:p>
            <a:pPr lvl="1"/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38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Background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Diffusion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</a:p>
          <a:p>
            <a:pPr lvl="1"/>
            <a:r>
              <a:rPr lang="en-US" altLang="zh-CN" u="sng" dirty="0">
                <a:latin typeface="Aptos" panose="020B0004020202020204" pitchFamily="34" charset="0"/>
              </a:rPr>
              <a:t>Forward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gradually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destroys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observed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datapoint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x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over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time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mixing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data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Gaussian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noise</a:t>
            </a:r>
            <a:r>
              <a:rPr lang="en-US" altLang="zh-CN" dirty="0">
                <a:latin typeface="Aptos" panose="020B00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altLang="zh-CN" dirty="0">
              <a:latin typeface="Aptos" panose="020B0004020202020204" pitchFamily="34" charset="0"/>
            </a:endParaRPr>
          </a:p>
          <a:p>
            <a:pPr lvl="1"/>
            <a:endParaRPr lang="en-US" altLang="zh-CN" u="sng" dirty="0">
              <a:latin typeface="Aptos" panose="020B0004020202020204" pitchFamily="34" charset="0"/>
            </a:endParaRPr>
          </a:p>
          <a:p>
            <a:pPr lvl="1"/>
            <a:r>
              <a:rPr lang="en-US" altLang="zh-CN" u="sng" dirty="0">
                <a:latin typeface="Aptos" panose="020B0004020202020204" pitchFamily="34" charset="0"/>
              </a:rPr>
              <a:t>Denoising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predict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what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clean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sample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might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look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like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NN,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and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project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back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lower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noise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level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same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forward.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In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DDIM,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the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entire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reverse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process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is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deterministic</a:t>
            </a:r>
            <a:r>
              <a:rPr lang="en-US" altLang="zh-CN" dirty="0">
                <a:latin typeface="Aptos" panose="020B0004020202020204" pitchFamily="34" charset="0"/>
              </a:rPr>
              <a:t>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while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randomness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only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comes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from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initial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Gaussian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D3F4-B4F8-05F4-A355-E79780EE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27" y="3065005"/>
            <a:ext cx="4003945" cy="363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4F364-1D93-D7CD-8B72-BB535FFEB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27" y="4668380"/>
            <a:ext cx="2349416" cy="36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9051B-6BFE-1B7D-2F0A-2CD5981A3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315" y="4668380"/>
            <a:ext cx="2396294" cy="3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AC39-7B79-4693-A6DB-66AD9413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Useful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links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1637-1D64-E990-1A01-82DB568FA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Aptos" panose="020B0004020202020204" pitchFamily="34" charset="0"/>
            </a:endParaRPr>
          </a:p>
          <a:p>
            <a:r>
              <a:rPr lang="en-US" altLang="zh-CN" dirty="0">
                <a:latin typeface="Aptos" panose="020B0004020202020204" pitchFamily="34" charset="0"/>
              </a:rPr>
              <a:t>For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understanding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general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unified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framework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of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diffusion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&amp;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flow-matching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models:</a:t>
            </a:r>
          </a:p>
          <a:p>
            <a:pPr lvl="1"/>
            <a:r>
              <a:rPr lang="en-US" dirty="0">
                <a:latin typeface="Aptos" panose="020B0004020202020204" pitchFamily="34" charset="0"/>
                <a:hlinkClick r:id="rId2"/>
              </a:rPr>
              <a:t>https://diffusionflow.github.io</a:t>
            </a:r>
            <a:endParaRPr lang="en-US" dirty="0">
              <a:latin typeface="Aptos" panose="020B0004020202020204" pitchFamily="34" charset="0"/>
            </a:endParaRPr>
          </a:p>
          <a:p>
            <a:pPr lvl="1"/>
            <a:r>
              <a:rPr lang="en-US" dirty="0">
                <a:latin typeface="Aptos" panose="020B0004020202020204" pitchFamily="34" charset="0"/>
                <a:hlinkClick r:id="rId3"/>
              </a:rPr>
              <a:t>https://www.youtube.com/watch?v=wMmqCMwuM2Q</a:t>
            </a:r>
            <a:endParaRPr lang="en-US" dirty="0">
              <a:latin typeface="Aptos" panose="020B0004020202020204" pitchFamily="34" charset="0"/>
            </a:endParaRPr>
          </a:p>
          <a:p>
            <a:pPr lvl="1"/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3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Background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Flow-matching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</a:p>
          <a:p>
            <a:pPr lvl="1"/>
            <a:r>
              <a:rPr lang="en-US" altLang="zh-CN" u="sng" dirty="0">
                <a:latin typeface="Aptos" panose="020B0004020202020204" pitchFamily="34" charset="0"/>
              </a:rPr>
              <a:t>Forward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 linear interpolation between the data  and a noise term :</a:t>
            </a:r>
          </a:p>
          <a:p>
            <a:pPr lvl="1"/>
            <a:endParaRPr lang="en-US" altLang="zh-CN" u="sng" dirty="0">
              <a:latin typeface="Aptos" panose="020B0004020202020204" pitchFamily="34" charset="0"/>
            </a:endParaRPr>
          </a:p>
          <a:p>
            <a:pPr lvl="1"/>
            <a:r>
              <a:rPr lang="en-US" altLang="zh-CN" u="sng" dirty="0" err="1">
                <a:latin typeface="Aptos" panose="020B0004020202020204" pitchFamily="34" charset="0"/>
              </a:rPr>
              <a:t>Denosing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reverse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time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any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 err="1">
                <a:latin typeface="Aptos" panose="020B0004020202020204" pitchFamily="34" charset="0"/>
              </a:rPr>
              <a:t>previsous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timestep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predicting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“velocity”</a:t>
            </a:r>
            <a:r>
              <a:rPr lang="zh-CN" altLang="en-US" b="1" dirty="0">
                <a:latin typeface="Aptos" panose="020B0004020202020204" pitchFamily="34" charset="0"/>
              </a:rPr>
              <a:t>  </a:t>
            </a:r>
            <a:r>
              <a:rPr lang="en-US" altLang="zh-CN" b="1" dirty="0">
                <a:latin typeface="Aptos" panose="020B0004020202020204" pitchFamily="34" charset="0"/>
              </a:rPr>
              <a:t>from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noise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to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data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point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time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6EB0A-D2B3-D77D-64AB-BDBFCE1C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709" y="2701012"/>
            <a:ext cx="2578291" cy="36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191D16-2F73-9EE4-A237-C783817D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75" y="3429000"/>
            <a:ext cx="2098875" cy="31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9E852-D36E-BA4A-1B46-46B7541FA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9" y="4131615"/>
            <a:ext cx="2638957" cy="363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29633-3CCE-38D0-DC25-F7792812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12" y="255587"/>
            <a:ext cx="4419600" cy="85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4B307-150C-9BFE-632F-4885AF4CA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212" y="1228408"/>
            <a:ext cx="3134102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9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Background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Diffusion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</a:p>
          <a:p>
            <a:pPr lvl="1"/>
            <a:r>
              <a:rPr lang="en-US" altLang="zh-CN" u="sng" dirty="0">
                <a:latin typeface="Aptos" panose="020B0004020202020204" pitchFamily="34" charset="0"/>
              </a:rPr>
              <a:t>Forward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 </a:t>
            </a:r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stochastic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differential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equation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(SDE)</a:t>
            </a:r>
          </a:p>
          <a:p>
            <a:pPr lvl="1"/>
            <a:endParaRPr lang="en-US" altLang="zh-CN" u="sng" dirty="0">
              <a:latin typeface="Aptos" panose="020B0004020202020204" pitchFamily="34" charset="0"/>
            </a:endParaRPr>
          </a:p>
          <a:p>
            <a:pPr lvl="1"/>
            <a:endParaRPr lang="en-US" altLang="zh-CN" u="sng" dirty="0">
              <a:latin typeface="Aptos" panose="020B0004020202020204" pitchFamily="34" charset="0"/>
            </a:endParaRPr>
          </a:p>
          <a:p>
            <a:pPr lvl="1"/>
            <a:r>
              <a:rPr lang="en-US" altLang="zh-CN" u="sng" dirty="0" err="1">
                <a:latin typeface="Aptos" panose="020B0004020202020204" pitchFamily="34" charset="0"/>
              </a:rPr>
              <a:t>Denosing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predict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what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clean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sample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might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look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like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NN,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and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project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back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lower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noise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level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same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forward.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In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DDIM,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</a:rPr>
              <a:t>SDE</a:t>
            </a:r>
            <a:r>
              <a:rPr lang="zh-CN" alt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  <a:sym typeface="Wingdings" pitchFamily="2" charset="2"/>
              </a:rPr>
              <a:t></a:t>
            </a:r>
            <a:r>
              <a:rPr lang="zh-CN" altLang="en-US" b="1" dirty="0">
                <a:solidFill>
                  <a:srgbClr val="FF0000"/>
                </a:solidFill>
                <a:latin typeface="Aptos" panose="020B0004020202020204" pitchFamily="34" charset="0"/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  <a:sym typeface="Wingdings" pitchFamily="2" charset="2"/>
              </a:rPr>
              <a:t>ODE</a:t>
            </a:r>
            <a:r>
              <a:rPr lang="zh-CN" altLang="en-US" b="1" dirty="0">
                <a:solidFill>
                  <a:srgbClr val="FF0000"/>
                </a:solidFill>
                <a:latin typeface="Aptos" panose="020B00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ptos" panose="020B0004020202020204" pitchFamily="34" charset="0"/>
                <a:sym typeface="Wingdings" pitchFamily="2" charset="2"/>
              </a:rPr>
              <a:t>with</a:t>
            </a:r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0AF29-B037-A72E-4803-9A027B3A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17" y="2713952"/>
            <a:ext cx="2745783" cy="715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CAD0C-CC64-9118-10F6-956596859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276" y="4136231"/>
            <a:ext cx="4535447" cy="715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10CBA-755E-EFF0-6752-3C25234C9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341" y="4950208"/>
            <a:ext cx="1059473" cy="3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7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Background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Flow-matching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</a:p>
          <a:p>
            <a:pPr lvl="1"/>
            <a:r>
              <a:rPr lang="en-US" altLang="zh-CN" u="sng" dirty="0">
                <a:latin typeface="Aptos" panose="020B0004020202020204" pitchFamily="34" charset="0"/>
              </a:rPr>
              <a:t>Forward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ordinary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differential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equation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(ODE)</a:t>
            </a:r>
          </a:p>
          <a:p>
            <a:pPr lvl="1"/>
            <a:endParaRPr lang="en-US" altLang="zh-CN" u="sng" dirty="0">
              <a:latin typeface="Aptos" panose="020B0004020202020204" pitchFamily="34" charset="0"/>
            </a:endParaRPr>
          </a:p>
          <a:p>
            <a:pPr lvl="1"/>
            <a:endParaRPr lang="en-US" altLang="zh-CN" u="sng" dirty="0">
              <a:latin typeface="Aptos" panose="020B0004020202020204" pitchFamily="34" charset="0"/>
            </a:endParaRPr>
          </a:p>
          <a:p>
            <a:pPr lvl="1"/>
            <a:r>
              <a:rPr lang="en-US" altLang="zh-CN" u="sng" dirty="0" err="1">
                <a:latin typeface="Aptos" panose="020B0004020202020204" pitchFamily="34" charset="0"/>
              </a:rPr>
              <a:t>Denosing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 generative process is simply </a:t>
            </a:r>
            <a:r>
              <a:rPr lang="en-US" altLang="zh-CN" b="1" dirty="0">
                <a:latin typeface="Aptos" panose="020B0004020202020204" pitchFamily="34" charset="0"/>
              </a:rPr>
              <a:t>reversing the ODE </a:t>
            </a:r>
            <a:r>
              <a:rPr lang="en-US" altLang="zh-CN" dirty="0">
                <a:latin typeface="Aptos" panose="020B0004020202020204" pitchFamily="34" charset="0"/>
              </a:rPr>
              <a:t>in time, and replacing </a:t>
            </a:r>
            <a:r>
              <a:rPr lang="en-US" altLang="zh-CN" dirty="0" err="1">
                <a:latin typeface="Aptos" panose="020B0004020202020204" pitchFamily="34" charset="0"/>
              </a:rPr>
              <a:t>ut</a:t>
            </a:r>
            <a:r>
              <a:rPr lang="en-US" altLang="zh-CN" dirty="0">
                <a:latin typeface="Aptos" panose="020B0004020202020204" pitchFamily="34" charset="0"/>
              </a:rPr>
              <a:t> by its conditional expectation with respect to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 err="1">
                <a:latin typeface="Aptos" panose="020B0004020202020204" pitchFamily="34" charset="0"/>
              </a:rPr>
              <a:t>zt</a:t>
            </a:r>
            <a:endParaRPr lang="en-US" altLang="zh-CN" dirty="0">
              <a:latin typeface="Aptos" panose="020B0004020202020204" pitchFamily="34" charset="0"/>
            </a:endParaRP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Generalized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SDE: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</a:rPr>
              <a:t>Flow</a:t>
            </a:r>
            <a:r>
              <a:rPr lang="zh-CN" alt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</a:rPr>
              <a:t>Matching</a:t>
            </a:r>
            <a:r>
              <a:rPr lang="zh-CN" alt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</a:rPr>
              <a:t>sampler</a:t>
            </a:r>
            <a:r>
              <a:rPr lang="zh-CN" alt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</a:rPr>
              <a:t>equivalent</a:t>
            </a:r>
            <a:r>
              <a:rPr lang="zh-CN" alt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</a:rPr>
              <a:t>to</a:t>
            </a:r>
            <a:r>
              <a:rPr lang="zh-CN" alt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</a:rPr>
              <a:t>DDIM</a:t>
            </a:r>
            <a:r>
              <a:rPr lang="zh-CN" alt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ptos" panose="020B0004020202020204" pitchFamily="34" charset="0"/>
              </a:rPr>
              <a:t>sampler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FBF21-6199-E899-D1D4-FAFBD4FC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3" y="2859652"/>
            <a:ext cx="1495323" cy="394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23613-A658-FEF7-FD28-343D2E31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982" y="2859653"/>
            <a:ext cx="2005334" cy="394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9A05C5-8F21-1DE4-22DF-377E6508B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263" y="4921789"/>
            <a:ext cx="5041556" cy="5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5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87A5-A036-2ABC-1EBB-B2CA057E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Background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103DD-1B49-5D31-8539-33AF2FF0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Diffusion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&amp;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Flow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Matching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dirty="0">
                <a:latin typeface="Aptos" panose="020B0004020202020204" pitchFamily="34" charset="0"/>
              </a:rPr>
              <a:t>approach the generative modelling problem by learning </a:t>
            </a:r>
            <a:r>
              <a:rPr lang="en-US" b="1" i="1" dirty="0">
                <a:latin typeface="Aptos" panose="020B0004020202020204" pitchFamily="34" charset="0"/>
              </a:rPr>
              <a:t>an ordinary differential equation (ODE)</a:t>
            </a:r>
            <a:r>
              <a:rPr lang="en-US" dirty="0">
                <a:latin typeface="Aptos" panose="020B0004020202020204" pitchFamily="34" charset="0"/>
              </a:rPr>
              <a:t> that transforms noise into data 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E2774-E613-C2CD-6F7C-30392C451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791" b="1353"/>
          <a:stretch/>
        </p:blipFill>
        <p:spPr>
          <a:xfrm>
            <a:off x="1789407" y="3289300"/>
            <a:ext cx="7478579" cy="33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5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Background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Flow-matching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029BB5-FE83-9BF2-C836-74262CD40969}"/>
              </a:ext>
            </a:extLst>
          </p:cNvPr>
          <p:cNvGrpSpPr/>
          <p:nvPr/>
        </p:nvGrpSpPr>
        <p:grpSpPr>
          <a:xfrm>
            <a:off x="1024306" y="2593324"/>
            <a:ext cx="9773140" cy="1251791"/>
            <a:chOff x="523459" y="3900197"/>
            <a:chExt cx="11475441" cy="1469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4C8CC2-2E58-6E98-4378-BD5732A10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500" y="4001294"/>
              <a:ext cx="7772400" cy="69567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60DFE2-2F7A-845F-9924-9AB29AD1A6BC}"/>
                </a:ext>
              </a:extLst>
            </p:cNvPr>
            <p:cNvGrpSpPr/>
            <p:nvPr/>
          </p:nvGrpSpPr>
          <p:grpSpPr>
            <a:xfrm>
              <a:off x="523459" y="3900197"/>
              <a:ext cx="6281859" cy="1469830"/>
              <a:chOff x="838200" y="3219450"/>
              <a:chExt cx="10058956" cy="235359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8E2B3D3-C5BD-F264-5FE5-108FDEDF9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3219450"/>
                <a:ext cx="3175000" cy="4191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1B6B2BF-1115-3336-DDEB-F8B671619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" y="3861315"/>
                <a:ext cx="4254500" cy="4699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19F456E-9F7A-E64A-FB3C-05AE7CE0A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8200" y="4908929"/>
                <a:ext cx="10058956" cy="664116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BBF893-6E76-5DB5-A72B-7F5F6056CD6F}"/>
              </a:ext>
            </a:extLst>
          </p:cNvPr>
          <p:cNvGrpSpPr/>
          <p:nvPr/>
        </p:nvGrpSpPr>
        <p:grpSpPr>
          <a:xfrm>
            <a:off x="1024306" y="4105811"/>
            <a:ext cx="10329494" cy="785335"/>
            <a:chOff x="966523" y="5191302"/>
            <a:chExt cx="11441392" cy="8698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000399-4D00-B26A-01CD-D769DD96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1671" y="5191302"/>
              <a:ext cx="1924393" cy="3429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B30764-6B95-44C4-1325-77058E108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523" y="5567159"/>
              <a:ext cx="11441392" cy="494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21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Background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Few-step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Ambiguity</a:t>
            </a:r>
          </a:p>
          <a:p>
            <a:pPr lvl="1"/>
            <a:r>
              <a:rPr lang="en-US" altLang="zh-CN" b="1" dirty="0">
                <a:latin typeface="Aptos" panose="020B0004020202020204" pitchFamily="34" charset="0"/>
              </a:rPr>
              <a:t>Under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finite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step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sizes</a:t>
            </a:r>
            <a:r>
              <a:rPr lang="en-US" altLang="zh-CN" dirty="0">
                <a:latin typeface="Aptos" panose="020B0004020202020204" pitchFamily="34" charset="0"/>
              </a:rPr>
              <a:t>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guarantee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of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accurate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mapping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lost</a:t>
            </a:r>
          </a:p>
          <a:p>
            <a:pPr lvl="1"/>
            <a:r>
              <a:rPr lang="en-US" altLang="zh-CN" b="1" dirty="0">
                <a:latin typeface="Aptos" panose="020B0004020202020204" pitchFamily="34" charset="0"/>
              </a:rPr>
              <a:t>The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fewer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steps</a:t>
            </a:r>
            <a:r>
              <a:rPr lang="en-US" altLang="zh-CN" dirty="0">
                <a:latin typeface="Aptos" panose="020B0004020202020204" pitchFamily="34" charset="0"/>
              </a:rPr>
              <a:t>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more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generations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are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biased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towards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dataset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mean</a:t>
            </a:r>
          </a:p>
          <a:p>
            <a:pPr lvl="1"/>
            <a:r>
              <a:rPr lang="en-US" altLang="zh-CN" b="1" dirty="0">
                <a:latin typeface="Aptos" panose="020B0004020202020204" pitchFamily="34" charset="0"/>
              </a:rPr>
              <a:t>At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the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first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sampling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step</a:t>
            </a:r>
            <a:r>
              <a:rPr lang="en-US" altLang="zh-CN" dirty="0">
                <a:latin typeface="Aptos" panose="020B0004020202020204" pitchFamily="34" charset="0"/>
              </a:rPr>
              <a:t>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CA" altLang="zh-CN" dirty="0">
                <a:latin typeface="Aptos" panose="020B0004020202020204" pitchFamily="34" charset="0"/>
              </a:rPr>
              <a:t>the model points towards the dataset mean and thus cannot generate multi-modal data in a single step 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BC26-CD3B-84E0-1FEE-77171661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54" y="4070817"/>
            <a:ext cx="7772400" cy="22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2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Shortcut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Train a single model that supports </a:t>
            </a:r>
            <a:r>
              <a:rPr lang="en-US" altLang="zh-CN" b="1" dirty="0">
                <a:latin typeface="Aptos" panose="020B0004020202020204" pitchFamily="34" charset="0"/>
              </a:rPr>
              <a:t>different sampling budgets</a:t>
            </a:r>
          </a:p>
          <a:p>
            <a:r>
              <a:rPr lang="en-US" altLang="zh-CN" dirty="0">
                <a:latin typeface="Aptos" panose="020B0004020202020204" pitchFamily="34" charset="0"/>
              </a:rPr>
              <a:t>by </a:t>
            </a:r>
            <a:r>
              <a:rPr lang="en-US" altLang="zh-CN" b="1" dirty="0">
                <a:latin typeface="Aptos" panose="020B0004020202020204" pitchFamily="34" charset="0"/>
              </a:rPr>
              <a:t>conditioning the model on a desired step size 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addition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timestep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 </a:t>
            </a:r>
          </a:p>
          <a:p>
            <a:r>
              <a:rPr lang="en-US" altLang="zh-CN" b="1" dirty="0">
                <a:latin typeface="Aptos" panose="020B0004020202020204" pitchFamily="34" charset="0"/>
              </a:rPr>
              <a:t>Shortcut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the normalized direction from </a:t>
            </a:r>
            <a:r>
              <a:rPr lang="en-US" altLang="zh-CN" dirty="0" err="1">
                <a:latin typeface="Aptos" panose="020B0004020202020204" pitchFamily="34" charset="0"/>
              </a:rPr>
              <a:t>xt</a:t>
            </a:r>
            <a:r>
              <a:rPr lang="en-US" altLang="zh-CN" dirty="0">
                <a:latin typeface="Aptos" panose="020B0004020202020204" pitchFamily="34" charset="0"/>
              </a:rPr>
              <a:t> towards the correct next point </a:t>
            </a:r>
            <a:r>
              <a:rPr lang="en-US" altLang="zh-CN" dirty="0" err="1">
                <a:latin typeface="Aptos" panose="020B0004020202020204" pitchFamily="34" charset="0"/>
              </a:rPr>
              <a:t>x′t+d</a:t>
            </a:r>
            <a:r>
              <a:rPr lang="en-US" altLang="zh-CN" dirty="0">
                <a:latin typeface="Aptos" panose="020B0004020202020204" pitchFamily="34" charset="0"/>
              </a:rPr>
              <a:t> 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5837E-BD37-6B31-1BF5-34F28943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74" y="4410075"/>
            <a:ext cx="42545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466ACF-DA76-00C9-5D90-7FC470BE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44" y="3213100"/>
            <a:ext cx="1333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891</Words>
  <Application>Microsoft Macintosh PowerPoint</Application>
  <PresentationFormat>Widescreen</PresentationFormat>
  <Paragraphs>123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CMMI10</vt:lpstr>
      <vt:lpstr>CMMI7</vt:lpstr>
      <vt:lpstr>CMR10</vt:lpstr>
      <vt:lpstr>CMR7</vt:lpstr>
      <vt:lpstr>CMSY10</vt:lpstr>
      <vt:lpstr>KaTeX_Main</vt:lpstr>
      <vt:lpstr>KaTeX_Math</vt:lpstr>
      <vt:lpstr>MSBM10</vt:lpstr>
      <vt:lpstr>NimbusRomNo9L</vt:lpstr>
      <vt:lpstr>Aptos</vt:lpstr>
      <vt:lpstr>Arial</vt:lpstr>
      <vt:lpstr>Calibri</vt:lpstr>
      <vt:lpstr>Calibri Light</vt:lpstr>
      <vt:lpstr>Roboto</vt:lpstr>
      <vt:lpstr>Office Theme 2013 - 2022</vt:lpstr>
      <vt:lpstr>One Step Diffusion via Shortcut Models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Shortcut Models</vt:lpstr>
      <vt:lpstr>Shortcut Models</vt:lpstr>
      <vt:lpstr>Shortcut Models</vt:lpstr>
      <vt:lpstr>Shortcut Models</vt:lpstr>
      <vt:lpstr>Shortcut Models</vt:lpstr>
      <vt:lpstr>Experiments</vt:lpstr>
      <vt:lpstr>Experiments</vt:lpstr>
      <vt:lpstr>Experiments</vt:lpstr>
      <vt:lpstr>Experiments</vt:lpstr>
      <vt:lpstr>Experiments</vt:lpstr>
      <vt:lpstr>Key Takeaways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Step Diffusion via Shortcut Models</dc:title>
  <dc:creator>Yilin Wang</dc:creator>
  <cp:lastModifiedBy>Yilin Wang</cp:lastModifiedBy>
  <cp:revision>4</cp:revision>
  <dcterms:created xsi:type="dcterms:W3CDTF">2025-02-10T05:42:08Z</dcterms:created>
  <dcterms:modified xsi:type="dcterms:W3CDTF">2025-02-11T19:37:32Z</dcterms:modified>
</cp:coreProperties>
</file>